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10287000" cx="18288000"/>
  <p:notesSz cx="6858000" cy="9144000"/>
  <p:embeddedFontLst>
    <p:embeddedFont>
      <p:font typeface="Public Sans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2" roundtripDataSignature="AMtx7mi3AGONszTScmu4/2OX0iXojX6n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ublicSans-bold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Public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33.png"/><Relationship Id="rId5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3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Relationship Id="rId4" Type="http://schemas.openxmlformats.org/officeDocument/2006/relationships/image" Target="../media/image3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Relationship Id="rId4" Type="http://schemas.openxmlformats.org/officeDocument/2006/relationships/image" Target="../media/image5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Relationship Id="rId4" Type="http://schemas.openxmlformats.org/officeDocument/2006/relationships/image" Target="../media/image57.jpg"/><Relationship Id="rId5" Type="http://schemas.openxmlformats.org/officeDocument/2006/relationships/image" Target="../media/image4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6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Relationship Id="rId4" Type="http://schemas.openxmlformats.org/officeDocument/2006/relationships/image" Target="../media/image5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jpg"/><Relationship Id="rId4" Type="http://schemas.openxmlformats.org/officeDocument/2006/relationships/image" Target="../media/image46.png"/><Relationship Id="rId5" Type="http://schemas.openxmlformats.org/officeDocument/2006/relationships/image" Target="../media/image52.png"/><Relationship Id="rId6" Type="http://schemas.openxmlformats.org/officeDocument/2006/relationships/image" Target="../media/image47.jpg"/><Relationship Id="rId7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Relationship Id="rId4" Type="http://schemas.openxmlformats.org/officeDocument/2006/relationships/image" Target="../media/image22.png"/><Relationship Id="rId5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31.png"/><Relationship Id="rId5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24.jp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598399"/>
            <a:ext cx="13757266" cy="1540288"/>
            <a:chOff x="0" y="-38100"/>
            <a:chExt cx="3623313" cy="40567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367572"/>
            </a:xfrm>
            <a:custGeom>
              <a:rect b="b" l="l" r="r" t="t"/>
              <a:pathLst>
                <a:path extrusionOk="0" h="367572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183786"/>
                  </a:lnTo>
                  <a:lnTo>
                    <a:pt x="0" y="367572"/>
                  </a:lnTo>
                  <a:lnTo>
                    <a:pt x="3623313" y="367572"/>
                  </a:lnTo>
                  <a:lnTo>
                    <a:pt x="3521713" y="183786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05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 flipH="1" rot="-90586">
            <a:off x="8305835" y="3348423"/>
            <a:ext cx="2422560" cy="792379"/>
          </a:xfrm>
          <a:custGeom>
            <a:rect b="b" l="l" r="r" t="t"/>
            <a:pathLst>
              <a:path extrusionOk="0" h="792379" w="2422560">
                <a:moveTo>
                  <a:pt x="2422560" y="0"/>
                </a:moveTo>
                <a:lnTo>
                  <a:pt x="0" y="0"/>
                </a:lnTo>
                <a:lnTo>
                  <a:pt x="0" y="792379"/>
                </a:lnTo>
                <a:lnTo>
                  <a:pt x="2422560" y="792379"/>
                </a:lnTo>
                <a:lnTo>
                  <a:pt x="24225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9" name="Google Shape;99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3" name="Google Shape;103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4" name="Google Shape;104;p1"/>
          <p:cNvSpPr txBox="1"/>
          <p:nvPr/>
        </p:nvSpPr>
        <p:spPr>
          <a:xfrm>
            <a:off x="5072797" y="800316"/>
            <a:ext cx="88887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756338" y="4492329"/>
            <a:ext cx="8243506" cy="1290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Transformer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8999104" y="670018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415764" y="3410517"/>
            <a:ext cx="2202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pic>
        <p:nvPicPr>
          <p:cNvPr id="247" name="Google Shape;24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0313" y="2471359"/>
            <a:ext cx="9307687" cy="707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 txBox="1"/>
          <p:nvPr/>
        </p:nvSpPr>
        <p:spPr>
          <a:xfrm>
            <a:off x="1476145" y="646244"/>
            <a:ext cx="9521503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endParaRPr/>
          </a:p>
        </p:txBody>
      </p:sp>
      <p:sp>
        <p:nvSpPr>
          <p:cNvPr id="249" name="Google Shape;249;p10"/>
          <p:cNvSpPr txBox="1"/>
          <p:nvPr/>
        </p:nvSpPr>
        <p:spPr>
          <a:xfrm>
            <a:off x="1028700" y="2328484"/>
            <a:ext cx="7300113" cy="32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Positional encoding is a critical component in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transformer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allowing them to handle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sequential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encoding the positions of tokens in a sequence. </a:t>
            </a:r>
            <a:endParaRPr/>
          </a:p>
        </p:txBody>
      </p:sp>
      <p:sp>
        <p:nvSpPr>
          <p:cNvPr id="250" name="Google Shape;250;p10"/>
          <p:cNvSpPr txBox="1"/>
          <p:nvPr/>
        </p:nvSpPr>
        <p:spPr>
          <a:xfrm>
            <a:off x="1028700" y="5866093"/>
            <a:ext cx="7300113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enables transformers to capture the order and structure of the input data.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56" name="Google Shape;256;p11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257" name="Google Shape;257;p11"/>
          <p:cNvSpPr/>
          <p:nvPr/>
        </p:nvSpPr>
        <p:spPr>
          <a:xfrm>
            <a:off x="9562958" y="2041113"/>
            <a:ext cx="7696342" cy="4663146"/>
          </a:xfrm>
          <a:custGeom>
            <a:rect b="b" l="l" r="r" t="t"/>
            <a:pathLst>
              <a:path extrusionOk="0" h="4663146" w="7696342">
                <a:moveTo>
                  <a:pt x="0" y="0"/>
                </a:moveTo>
                <a:lnTo>
                  <a:pt x="7696342" y="0"/>
                </a:lnTo>
                <a:lnTo>
                  <a:pt x="7696342" y="4663146"/>
                </a:lnTo>
                <a:lnTo>
                  <a:pt x="0" y="4663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1071" l="-18100" r="-18293" t="-39018"/>
            </a:stretch>
          </a:blipFill>
          <a:ln>
            <a:noFill/>
          </a:ln>
        </p:spPr>
      </p:sp>
      <p:grpSp>
        <p:nvGrpSpPr>
          <p:cNvPr id="258" name="Google Shape;258;p11"/>
          <p:cNvGrpSpPr/>
          <p:nvPr/>
        </p:nvGrpSpPr>
        <p:grpSpPr>
          <a:xfrm>
            <a:off x="-1498730" y="1888112"/>
            <a:ext cx="10149589" cy="10999012"/>
            <a:chOff x="-432151" y="1"/>
            <a:chExt cx="13532785" cy="14665348"/>
          </a:xfrm>
        </p:grpSpPr>
        <p:grpSp>
          <p:nvGrpSpPr>
            <p:cNvPr id="259" name="Google Shape;259;p11"/>
            <p:cNvGrpSpPr/>
            <p:nvPr/>
          </p:nvGrpSpPr>
          <p:grpSpPr>
            <a:xfrm rot="-5715878">
              <a:off x="-461064" y="1163769"/>
              <a:ext cx="13590612" cy="12337813"/>
              <a:chOff x="0" y="-85725"/>
              <a:chExt cx="2684565" cy="2437099"/>
            </a:xfrm>
          </p:grpSpPr>
          <p:sp>
            <p:nvSpPr>
              <p:cNvPr id="260" name="Google Shape;260;p11"/>
              <p:cNvSpPr/>
              <p:nvPr/>
            </p:nvSpPr>
            <p:spPr>
              <a:xfrm>
                <a:off x="0" y="0"/>
                <a:ext cx="2684565" cy="2351374"/>
              </a:xfrm>
              <a:custGeom>
                <a:rect b="b" l="l" r="r" t="t"/>
                <a:pathLst>
                  <a:path extrusionOk="0" h="2351374" w="2684565">
                    <a:moveTo>
                      <a:pt x="38736" y="0"/>
                    </a:moveTo>
                    <a:lnTo>
                      <a:pt x="2645829" y="0"/>
                    </a:lnTo>
                    <a:cubicBezTo>
                      <a:pt x="2656103" y="0"/>
                      <a:pt x="2665955" y="4081"/>
                      <a:pt x="2673220" y="11346"/>
                    </a:cubicBezTo>
                    <a:cubicBezTo>
                      <a:pt x="2680484" y="18610"/>
                      <a:pt x="2684565" y="28463"/>
                      <a:pt x="2684565" y="38736"/>
                    </a:cubicBezTo>
                    <a:lnTo>
                      <a:pt x="2684565" y="2312637"/>
                    </a:lnTo>
                    <a:cubicBezTo>
                      <a:pt x="2684565" y="2322911"/>
                      <a:pt x="2680484" y="2332764"/>
                      <a:pt x="2673220" y="2340028"/>
                    </a:cubicBezTo>
                    <a:cubicBezTo>
                      <a:pt x="2665955" y="2347293"/>
                      <a:pt x="2656103" y="2351374"/>
                      <a:pt x="2645829" y="2351374"/>
                    </a:cubicBezTo>
                    <a:lnTo>
                      <a:pt x="38736" y="2351374"/>
                    </a:lnTo>
                    <a:cubicBezTo>
                      <a:pt x="28463" y="2351374"/>
                      <a:pt x="18610" y="2347293"/>
                      <a:pt x="11346" y="2340028"/>
                    </a:cubicBezTo>
                    <a:cubicBezTo>
                      <a:pt x="4081" y="2332764"/>
                      <a:pt x="0" y="2322911"/>
                      <a:pt x="0" y="2312637"/>
                    </a:cubicBezTo>
                    <a:lnTo>
                      <a:pt x="0" y="38736"/>
                    </a:lnTo>
                    <a:cubicBezTo>
                      <a:pt x="0" y="28463"/>
                      <a:pt x="4081" y="18610"/>
                      <a:pt x="11346" y="11346"/>
                    </a:cubicBezTo>
                    <a:cubicBezTo>
                      <a:pt x="18610" y="4081"/>
                      <a:pt x="28463" y="0"/>
                      <a:pt x="38736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 txBox="1"/>
              <p:nvPr/>
            </p:nvSpPr>
            <p:spPr>
              <a:xfrm>
                <a:off x="0" y="-85725"/>
                <a:ext cx="2684565" cy="2437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1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2" name="Google Shape;262;p11"/>
            <p:cNvSpPr txBox="1"/>
            <p:nvPr/>
          </p:nvSpPr>
          <p:spPr>
            <a:xfrm>
              <a:off x="2647676" y="2480292"/>
              <a:ext cx="9132981" cy="572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25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Positional encoding provides </a:t>
              </a:r>
              <a:endParaRPr/>
            </a:p>
            <a:p>
              <a:pPr indent="0" lvl="0" marL="0" marR="0" rtl="0" algn="just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25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information about the position </a:t>
              </a:r>
              <a:endParaRPr/>
            </a:p>
            <a:p>
              <a:pPr indent="0" lvl="0" marL="0" marR="0" rtl="0" algn="just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25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of tokens in a sequence for</a:t>
              </a:r>
              <a:endParaRPr/>
            </a:p>
            <a:p>
              <a:pPr indent="0" lvl="0" marL="0" marR="0" rtl="0" algn="just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25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transformer models, which</a:t>
              </a:r>
              <a:endParaRPr/>
            </a:p>
            <a:p>
              <a:pPr indent="0" lvl="0" marL="0" marR="0" rtl="0" algn="just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25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process tokens in parallel. </a:t>
              </a:r>
              <a:endParaRPr/>
            </a:p>
            <a:p>
              <a:pPr indent="0" lvl="0" marL="0" marR="0" rtl="0" algn="just">
                <a:lnSpc>
                  <a:spcPct val="13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025" u="none" cap="none" strike="noStrike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11"/>
          <p:cNvSpPr/>
          <p:nvPr/>
        </p:nvSpPr>
        <p:spPr>
          <a:xfrm>
            <a:off x="11759132" y="6457160"/>
            <a:ext cx="5322696" cy="3709758"/>
          </a:xfrm>
          <a:custGeom>
            <a:rect b="b" l="l" r="r" t="t"/>
            <a:pathLst>
              <a:path extrusionOk="0" h="3709758" w="5322696">
                <a:moveTo>
                  <a:pt x="0" y="0"/>
                </a:moveTo>
                <a:lnTo>
                  <a:pt x="5322696" y="0"/>
                </a:lnTo>
                <a:lnTo>
                  <a:pt x="5322696" y="3709758"/>
                </a:lnTo>
                <a:lnTo>
                  <a:pt x="0" y="3709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1"/>
          <p:cNvSpPr txBox="1"/>
          <p:nvPr/>
        </p:nvSpPr>
        <p:spPr>
          <a:xfrm>
            <a:off x="1476145" y="646244"/>
            <a:ext cx="9521503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270" name="Google Shape;270;p12"/>
          <p:cNvSpPr txBox="1"/>
          <p:nvPr/>
        </p:nvSpPr>
        <p:spPr>
          <a:xfrm>
            <a:off x="1476145" y="646244"/>
            <a:ext cx="9521503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Self Attention</a:t>
            </a:r>
            <a:endParaRPr/>
          </a:p>
        </p:txBody>
      </p:sp>
      <p:sp>
        <p:nvSpPr>
          <p:cNvPr id="271" name="Google Shape;271;p12"/>
          <p:cNvSpPr txBox="1"/>
          <p:nvPr/>
        </p:nvSpPr>
        <p:spPr>
          <a:xfrm>
            <a:off x="1680394" y="2423467"/>
            <a:ext cx="16259371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Self-Attention: Focusing on different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parts of the same sentence.</a:t>
            </a:r>
            <a:endParaRPr/>
          </a:p>
        </p:txBody>
      </p:sp>
      <p:sp>
        <p:nvSpPr>
          <p:cNvPr id="272" name="Google Shape;272;p12"/>
          <p:cNvSpPr txBox="1"/>
          <p:nvPr/>
        </p:nvSpPr>
        <p:spPr>
          <a:xfrm>
            <a:off x="1680394" y="4031133"/>
            <a:ext cx="13473091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Transformers: Powerful tools using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self-attention.</a:t>
            </a:r>
            <a:endParaRPr/>
          </a:p>
        </p:txBody>
      </p:sp>
      <p:sp>
        <p:nvSpPr>
          <p:cNvPr id="273" name="Google Shape;273;p12"/>
          <p:cNvSpPr txBox="1"/>
          <p:nvPr/>
        </p:nvSpPr>
        <p:spPr>
          <a:xfrm>
            <a:off x="1680394" y="5634858"/>
            <a:ext cx="10715582" cy="26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Idea: Processes whole sentences 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once, like reading a full page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instead of line by line.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2"/>
          <p:cNvPicPr preferRelativeResize="0"/>
          <p:nvPr/>
        </p:nvPicPr>
        <p:blipFill rotWithShape="1">
          <a:blip r:embed="rId4">
            <a:alphaModFix/>
          </a:blip>
          <a:srcRect b="0" l="369" r="370" t="0"/>
          <a:stretch/>
        </p:blipFill>
        <p:spPr>
          <a:xfrm>
            <a:off x="8416940" y="6415874"/>
            <a:ext cx="9522825" cy="333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280" name="Google Shape;280;p13"/>
          <p:cNvSpPr/>
          <p:nvPr/>
        </p:nvSpPr>
        <p:spPr>
          <a:xfrm>
            <a:off x="12577267" y="2496816"/>
            <a:ext cx="5531507" cy="7318609"/>
          </a:xfrm>
          <a:custGeom>
            <a:rect b="b" l="l" r="r" t="t"/>
            <a:pathLst>
              <a:path extrusionOk="0" h="7318609" w="5531507">
                <a:moveTo>
                  <a:pt x="0" y="0"/>
                </a:moveTo>
                <a:lnTo>
                  <a:pt x="5531507" y="0"/>
                </a:lnTo>
                <a:lnTo>
                  <a:pt x="5531507" y="7318609"/>
                </a:lnTo>
                <a:lnTo>
                  <a:pt x="0" y="7318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1" name="Google Shape;281;p13"/>
          <p:cNvGrpSpPr/>
          <p:nvPr/>
        </p:nvGrpSpPr>
        <p:grpSpPr>
          <a:xfrm>
            <a:off x="0" y="1883485"/>
            <a:ext cx="12426398" cy="5456592"/>
            <a:chOff x="0" y="-85725"/>
            <a:chExt cx="3272796" cy="1437127"/>
          </a:xfrm>
        </p:grpSpPr>
        <p:sp>
          <p:nvSpPr>
            <p:cNvPr id="282" name="Google Shape;282;p13"/>
            <p:cNvSpPr/>
            <p:nvPr/>
          </p:nvSpPr>
          <p:spPr>
            <a:xfrm>
              <a:off x="0" y="0"/>
              <a:ext cx="3272796" cy="1351402"/>
            </a:xfrm>
            <a:custGeom>
              <a:rect b="b" l="l" r="r" t="t"/>
              <a:pathLst>
                <a:path extrusionOk="0" h="1351402" w="3272796">
                  <a:moveTo>
                    <a:pt x="31774" y="0"/>
                  </a:moveTo>
                  <a:lnTo>
                    <a:pt x="3241022" y="0"/>
                  </a:lnTo>
                  <a:cubicBezTo>
                    <a:pt x="3258570" y="0"/>
                    <a:pt x="3272796" y="14226"/>
                    <a:pt x="3272796" y="31774"/>
                  </a:cubicBezTo>
                  <a:lnTo>
                    <a:pt x="3272796" y="1319628"/>
                  </a:lnTo>
                  <a:cubicBezTo>
                    <a:pt x="3272796" y="1337176"/>
                    <a:pt x="3258570" y="1351402"/>
                    <a:pt x="3241022" y="1351402"/>
                  </a:cubicBezTo>
                  <a:lnTo>
                    <a:pt x="31774" y="1351402"/>
                  </a:lnTo>
                  <a:cubicBezTo>
                    <a:pt x="23347" y="1351402"/>
                    <a:pt x="15265" y="1348055"/>
                    <a:pt x="9306" y="1342096"/>
                  </a:cubicBezTo>
                  <a:cubicBezTo>
                    <a:pt x="3348" y="1336137"/>
                    <a:pt x="0" y="1328055"/>
                    <a:pt x="0" y="1319628"/>
                  </a:cubicBezTo>
                  <a:lnTo>
                    <a:pt x="0" y="31774"/>
                  </a:lnTo>
                  <a:cubicBezTo>
                    <a:pt x="0" y="23347"/>
                    <a:pt x="3348" y="15265"/>
                    <a:pt x="9306" y="9306"/>
                  </a:cubicBezTo>
                  <a:cubicBezTo>
                    <a:pt x="15265" y="3348"/>
                    <a:pt x="23347" y="0"/>
                    <a:pt x="31774" y="0"/>
                  </a:cubicBezTo>
                  <a:close/>
                </a:path>
              </a:pathLst>
            </a:custGeom>
            <a:solidFill>
              <a:srgbClr val="E1E2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 txBox="1"/>
            <p:nvPr/>
          </p:nvSpPr>
          <p:spPr>
            <a:xfrm>
              <a:off x="0" y="-85725"/>
              <a:ext cx="3272796" cy="14371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13"/>
          <p:cNvSpPr txBox="1"/>
          <p:nvPr/>
        </p:nvSpPr>
        <p:spPr>
          <a:xfrm>
            <a:off x="676676" y="2627267"/>
            <a:ext cx="11073046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Multi-head attention extends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splitting the input into multiple parts (heads) and processing them independently.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3"/>
          <p:cNvSpPr txBox="1"/>
          <p:nvPr/>
        </p:nvSpPr>
        <p:spPr>
          <a:xfrm>
            <a:off x="1476145" y="646244"/>
            <a:ext cx="9521503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Multihead attention</a:t>
            </a:r>
            <a:endParaRPr/>
          </a:p>
        </p:txBody>
      </p:sp>
      <p:sp>
        <p:nvSpPr>
          <p:cNvPr id="286" name="Google Shape;286;p13"/>
          <p:cNvSpPr txBox="1"/>
          <p:nvPr/>
        </p:nvSpPr>
        <p:spPr>
          <a:xfrm>
            <a:off x="676676" y="5000625"/>
            <a:ext cx="11073046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head computes its own attention scores,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capturing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diverse features and patterns.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92" name="Google Shape;292;p14"/>
          <p:cNvSpPr/>
          <p:nvPr/>
        </p:nvSpPr>
        <p:spPr>
          <a:xfrm>
            <a:off x="270851" y="1929295"/>
            <a:ext cx="17670098" cy="8357705"/>
          </a:xfrm>
          <a:custGeom>
            <a:rect b="b" l="l" r="r" t="t"/>
            <a:pathLst>
              <a:path extrusionOk="0" h="8357705" w="17670098">
                <a:moveTo>
                  <a:pt x="0" y="0"/>
                </a:moveTo>
                <a:lnTo>
                  <a:pt x="17670098" y="0"/>
                </a:lnTo>
                <a:lnTo>
                  <a:pt x="17670098" y="8357705"/>
                </a:lnTo>
                <a:lnTo>
                  <a:pt x="0" y="8357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14"/>
          <p:cNvSpPr txBox="1"/>
          <p:nvPr/>
        </p:nvSpPr>
        <p:spPr>
          <a:xfrm>
            <a:off x="1476145" y="684594"/>
            <a:ext cx="9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Summarized Comparison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299" name="Google Shape;299;p15"/>
          <p:cNvSpPr/>
          <p:nvPr/>
        </p:nvSpPr>
        <p:spPr>
          <a:xfrm>
            <a:off x="11508853" y="1932524"/>
            <a:ext cx="9142527" cy="7668668"/>
          </a:xfrm>
          <a:custGeom>
            <a:rect b="b" l="l" r="r" t="t"/>
            <a:pathLst>
              <a:path extrusionOk="0" h="7668668" w="9142527">
                <a:moveTo>
                  <a:pt x="0" y="0"/>
                </a:moveTo>
                <a:lnTo>
                  <a:pt x="9142527" y="0"/>
                </a:lnTo>
                <a:lnTo>
                  <a:pt x="9142527" y="7668669"/>
                </a:lnTo>
                <a:lnTo>
                  <a:pt x="0" y="7668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568" r="-16567" t="0"/>
            </a:stretch>
          </a:blipFill>
          <a:ln>
            <a:noFill/>
          </a:ln>
        </p:spPr>
      </p:sp>
      <p:sp>
        <p:nvSpPr>
          <p:cNvPr id="300" name="Google Shape;300;p15"/>
          <p:cNvSpPr txBox="1"/>
          <p:nvPr/>
        </p:nvSpPr>
        <p:spPr>
          <a:xfrm>
            <a:off x="1466006" y="659137"/>
            <a:ext cx="1221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Encoder Block</a:t>
            </a:r>
            <a:endParaRPr/>
          </a:p>
        </p:txBody>
      </p:sp>
      <p:sp>
        <p:nvSpPr>
          <p:cNvPr id="301" name="Google Shape;301;p15"/>
          <p:cNvSpPr txBox="1"/>
          <p:nvPr/>
        </p:nvSpPr>
        <p:spPr>
          <a:xfrm>
            <a:off x="1235981" y="2588511"/>
            <a:ext cx="7262896" cy="6118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Encoder: </a:t>
            </a:r>
            <a:endParaRPr/>
          </a:p>
          <a:p>
            <a:pPr indent="-389831" lvl="1" marL="779664" marR="0" rtl="0" algn="l">
              <a:lnSpc>
                <a:spcPct val="166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takes input source language</a:t>
            </a:r>
            <a:endParaRPr/>
          </a:p>
          <a:p>
            <a:pPr indent="-389831" lvl="1" marL="779664" marR="0" rtl="0" algn="l">
              <a:lnSpc>
                <a:spcPct val="166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positional encoding</a:t>
            </a:r>
            <a:endParaRPr/>
          </a:p>
          <a:p>
            <a:pPr indent="-389831" lvl="1" marL="779664" marR="0" rtl="0" algn="l">
              <a:lnSpc>
                <a:spcPct val="166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 to Muti-head Attention </a:t>
            </a:r>
            <a:endParaRPr/>
          </a:p>
          <a:p>
            <a:pPr indent="-389831" lvl="1" marL="779664" marR="0" rtl="0" algn="l">
              <a:lnSpc>
                <a:spcPct val="166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normalize the layer</a:t>
            </a:r>
            <a:endParaRPr/>
          </a:p>
          <a:p>
            <a:pPr indent="-389831" lvl="1" marL="779664" marR="0" rtl="0" algn="l">
              <a:lnSpc>
                <a:spcPct val="166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 to Feed Forward Network</a:t>
            </a:r>
            <a:endParaRPr/>
          </a:p>
          <a:p>
            <a:pPr indent="-389831" lvl="1" marL="779664" marR="0" rtl="0" algn="l">
              <a:lnSpc>
                <a:spcPct val="166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embedding</a:t>
            </a:r>
            <a:endParaRPr/>
          </a:p>
          <a:p>
            <a:pPr indent="0" lvl="0" marL="0" marR="0" rtl="0" algn="l">
              <a:lnSpc>
                <a:spcPct val="166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/>
          <p:nvPr/>
        </p:nvSpPr>
        <p:spPr>
          <a:xfrm>
            <a:off x="0" y="-120082"/>
            <a:ext cx="17002618" cy="10287000"/>
          </a:xfrm>
          <a:custGeom>
            <a:rect b="b" l="l" r="r" t="t"/>
            <a:pathLst>
              <a:path extrusionOk="0" h="10287000" w="17002618">
                <a:moveTo>
                  <a:pt x="0" y="0"/>
                </a:moveTo>
                <a:lnTo>
                  <a:pt x="17002618" y="0"/>
                </a:lnTo>
                <a:lnTo>
                  <a:pt x="170026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35" r="-7557" t="0"/>
            </a:stretch>
          </a:blipFill>
          <a:ln>
            <a:noFill/>
          </a:ln>
        </p:spPr>
      </p:sp>
      <p:sp>
        <p:nvSpPr>
          <p:cNvPr id="307" name="Google Shape;307;p16"/>
          <p:cNvSpPr/>
          <p:nvPr/>
        </p:nvSpPr>
        <p:spPr>
          <a:xfrm>
            <a:off x="13785380" y="192065"/>
            <a:ext cx="3217238" cy="9974853"/>
          </a:xfrm>
          <a:custGeom>
            <a:rect b="b" l="l" r="r" t="t"/>
            <a:pathLst>
              <a:path extrusionOk="0" h="9974853" w="3217238">
                <a:moveTo>
                  <a:pt x="0" y="0"/>
                </a:moveTo>
                <a:lnTo>
                  <a:pt x="3217238" y="0"/>
                </a:lnTo>
                <a:lnTo>
                  <a:pt x="3217238" y="9974853"/>
                </a:lnTo>
                <a:lnTo>
                  <a:pt x="0" y="99748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2" r="-8398" t="0"/>
            </a:stretch>
          </a:blipFill>
          <a:ln>
            <a:noFill/>
          </a:ln>
        </p:spPr>
      </p:sp>
      <p:sp>
        <p:nvSpPr>
          <p:cNvPr id="308" name="Google Shape;308;p16"/>
          <p:cNvSpPr txBox="1"/>
          <p:nvPr/>
        </p:nvSpPr>
        <p:spPr>
          <a:xfrm>
            <a:off x="4033079" y="4341764"/>
            <a:ext cx="3645363" cy="1307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9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314" name="Google Shape;314;p17"/>
          <p:cNvSpPr/>
          <p:nvPr/>
        </p:nvSpPr>
        <p:spPr>
          <a:xfrm>
            <a:off x="2415389" y="2328246"/>
            <a:ext cx="13457222" cy="7569687"/>
          </a:xfrm>
          <a:custGeom>
            <a:rect b="b" l="l" r="r" t="t"/>
            <a:pathLst>
              <a:path extrusionOk="0"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17"/>
          <p:cNvSpPr txBox="1"/>
          <p:nvPr/>
        </p:nvSpPr>
        <p:spPr>
          <a:xfrm>
            <a:off x="1485181" y="659137"/>
            <a:ext cx="1221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Masking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/>
          <p:nvPr/>
        </p:nvSpPr>
        <p:spPr>
          <a:xfrm>
            <a:off x="-120082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pic>
        <p:nvPicPr>
          <p:cNvPr id="321" name="Google Shape;321;p18"/>
          <p:cNvPicPr preferRelativeResize="0"/>
          <p:nvPr/>
        </p:nvPicPr>
        <p:blipFill rotWithShape="1">
          <a:blip r:embed="rId4">
            <a:alphaModFix/>
          </a:blip>
          <a:srcRect b="0" l="6542" r="9439" t="0"/>
          <a:stretch/>
        </p:blipFill>
        <p:spPr>
          <a:xfrm>
            <a:off x="10062041" y="248107"/>
            <a:ext cx="8225959" cy="979078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8"/>
          <p:cNvSpPr txBox="1"/>
          <p:nvPr/>
        </p:nvSpPr>
        <p:spPr>
          <a:xfrm>
            <a:off x="1235981" y="2117954"/>
            <a:ext cx="7262896" cy="5246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Decoder: </a:t>
            </a:r>
            <a:endParaRPr/>
          </a:p>
          <a:p>
            <a:pPr indent="-389831" lvl="1" marL="779664" marR="0" rtl="0" algn="l">
              <a:lnSpc>
                <a:spcPct val="192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takes input target language</a:t>
            </a:r>
            <a:endParaRPr/>
          </a:p>
          <a:p>
            <a:pPr indent="-389831" lvl="1" marL="779664" marR="0" rtl="0" algn="l">
              <a:lnSpc>
                <a:spcPct val="192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Hide some word (mask)</a:t>
            </a:r>
            <a:endParaRPr/>
          </a:p>
          <a:p>
            <a:pPr indent="-389831" lvl="1" marL="779664" marR="0" rtl="0" algn="l">
              <a:lnSpc>
                <a:spcPct val="192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positional encoding</a:t>
            </a:r>
            <a:endParaRPr/>
          </a:p>
          <a:p>
            <a:pPr indent="-389831" lvl="1" marL="779664" marR="0" rtl="0" algn="l">
              <a:lnSpc>
                <a:spcPct val="192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 to Masked Multi-head Attention</a:t>
            </a:r>
            <a:endParaRPr/>
          </a:p>
        </p:txBody>
      </p:sp>
      <p:sp>
        <p:nvSpPr>
          <p:cNvPr id="323" name="Google Shape;323;p18"/>
          <p:cNvSpPr txBox="1"/>
          <p:nvPr/>
        </p:nvSpPr>
        <p:spPr>
          <a:xfrm>
            <a:off x="1370181" y="889187"/>
            <a:ext cx="1221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Decoder Block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pic>
        <p:nvPicPr>
          <p:cNvPr id="329" name="Google Shape;329;p19"/>
          <p:cNvPicPr preferRelativeResize="0"/>
          <p:nvPr/>
        </p:nvPicPr>
        <p:blipFill rotWithShape="1">
          <a:blip r:embed="rId4">
            <a:alphaModFix/>
          </a:blip>
          <a:srcRect b="0" l="6542" r="9439" t="15759"/>
          <a:stretch/>
        </p:blipFill>
        <p:spPr>
          <a:xfrm>
            <a:off x="10062041" y="1830330"/>
            <a:ext cx="8434413" cy="84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9"/>
          <p:cNvSpPr txBox="1"/>
          <p:nvPr/>
        </p:nvSpPr>
        <p:spPr>
          <a:xfrm>
            <a:off x="1466031" y="639962"/>
            <a:ext cx="1221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Decoder Block</a:t>
            </a:r>
            <a:endParaRPr/>
          </a:p>
        </p:txBody>
      </p:sp>
      <p:sp>
        <p:nvSpPr>
          <p:cNvPr id="331" name="Google Shape;331;p19"/>
          <p:cNvSpPr txBox="1"/>
          <p:nvPr/>
        </p:nvSpPr>
        <p:spPr>
          <a:xfrm>
            <a:off x="1260680" y="2057913"/>
            <a:ext cx="7883320" cy="6999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Decoder: </a:t>
            </a:r>
            <a:endParaRPr/>
          </a:p>
          <a:p>
            <a:pPr indent="-389831" lvl="1" marL="779664" marR="0" rtl="0" algn="l">
              <a:lnSpc>
                <a:spcPct val="192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 the output embedding of encoder and Masked Multi-head Attention to Multi-head Attention</a:t>
            </a:r>
            <a:endParaRPr/>
          </a:p>
          <a:p>
            <a:pPr indent="-389831" lvl="1" marL="779664" marR="0" rtl="0" algn="l">
              <a:lnSpc>
                <a:spcPct val="192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 Forward Network</a:t>
            </a:r>
            <a:endParaRPr/>
          </a:p>
          <a:p>
            <a:pPr indent="-389831" lvl="1" marL="779664" marR="0" rtl="0" algn="l">
              <a:lnSpc>
                <a:spcPct val="192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projection (make it 1D)</a:t>
            </a:r>
            <a:endParaRPr/>
          </a:p>
          <a:p>
            <a:pPr indent="-389831" lvl="1" marL="779664" marR="0" rtl="0" algn="l">
              <a:lnSpc>
                <a:spcPct val="192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class value</a:t>
            </a:r>
            <a:endParaRPr/>
          </a:p>
          <a:p>
            <a:pPr indent="0" lvl="0" marL="0" marR="0" rtl="0" algn="l">
              <a:lnSpc>
                <a:spcPct val="192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/>
          <p:nvPr/>
        </p:nvSpPr>
        <p:spPr>
          <a:xfrm>
            <a:off x="2268714" y="7450454"/>
            <a:ext cx="6437552" cy="1590612"/>
          </a:xfrm>
          <a:custGeom>
            <a:rect b="b" l="l" r="r" t="t"/>
            <a:pathLst>
              <a:path extrusionOk="0"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/>
          <p:cNvSpPr/>
          <p:nvPr/>
        </p:nvSpPr>
        <p:spPr>
          <a:xfrm>
            <a:off x="12486579" y="189819"/>
            <a:ext cx="5801421" cy="10097181"/>
          </a:xfrm>
          <a:custGeom>
            <a:rect b="b" l="l" r="r" t="t"/>
            <a:pathLst>
              <a:path extrusionOk="0"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41" l="-81802" r="-1710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795130" y="795130"/>
            <a:ext cx="3713607" cy="4114800"/>
          </a:xfrm>
          <a:custGeom>
            <a:rect b="b" l="l" r="r" t="t"/>
            <a:pathLst>
              <a:path extrusionOk="0"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2"/>
          <p:cNvSpPr txBox="1"/>
          <p:nvPr/>
        </p:nvSpPr>
        <p:spPr>
          <a:xfrm>
            <a:off x="1935248" y="1810527"/>
            <a:ext cx="9814676" cy="465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 beacon of Knowledge.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  <a:endParaRPr/>
          </a:p>
          <a:p>
            <a:pPr indent="0" lvl="0" marL="0" marR="0" rtl="0" algn="l">
              <a:lnSpc>
                <a:spcPct val="1077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2435447" y="7763786"/>
            <a:ext cx="6104086" cy="5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YOUR LEGACY LIVES ON!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pic>
        <p:nvPicPr>
          <p:cNvPr id="337" name="Google Shape;3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7821" y="1749192"/>
            <a:ext cx="7360179" cy="853780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0"/>
          <p:cNvSpPr txBox="1"/>
          <p:nvPr/>
        </p:nvSpPr>
        <p:spPr>
          <a:xfrm>
            <a:off x="1523531" y="659137"/>
            <a:ext cx="1221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The Transformer Model</a:t>
            </a:r>
            <a:endParaRPr/>
          </a:p>
        </p:txBody>
      </p:sp>
      <p:sp>
        <p:nvSpPr>
          <p:cNvPr id="339" name="Google Shape;339;p20"/>
          <p:cNvSpPr txBox="1"/>
          <p:nvPr/>
        </p:nvSpPr>
        <p:spPr>
          <a:xfrm>
            <a:off x="1235981" y="3513058"/>
            <a:ext cx="13473091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Components: Boxes for Encoder, Decoder, 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 layers.</a:t>
            </a:r>
            <a:endParaRPr/>
          </a:p>
        </p:txBody>
      </p:sp>
      <p:sp>
        <p:nvSpPr>
          <p:cNvPr id="340" name="Google Shape;340;p20"/>
          <p:cNvSpPr txBox="1"/>
          <p:nvPr/>
        </p:nvSpPr>
        <p:spPr>
          <a:xfrm>
            <a:off x="1235981" y="5194910"/>
            <a:ext cx="10715582" cy="1965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Features: Fast and good at 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long texts.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346" name="Google Shape;346;p21"/>
          <p:cNvSpPr/>
          <p:nvPr/>
        </p:nvSpPr>
        <p:spPr>
          <a:xfrm>
            <a:off x="2763643" y="2294596"/>
            <a:ext cx="12760713" cy="6963704"/>
          </a:xfrm>
          <a:custGeom>
            <a:rect b="b" l="l" r="r" t="t"/>
            <a:pathLst>
              <a:path extrusionOk="0" h="6963704" w="12760713">
                <a:moveTo>
                  <a:pt x="0" y="0"/>
                </a:moveTo>
                <a:lnTo>
                  <a:pt x="12760714" y="0"/>
                </a:lnTo>
                <a:lnTo>
                  <a:pt x="12760714" y="6963704"/>
                </a:lnTo>
                <a:lnTo>
                  <a:pt x="0" y="6963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21"/>
          <p:cNvSpPr txBox="1"/>
          <p:nvPr/>
        </p:nvSpPr>
        <p:spPr>
          <a:xfrm>
            <a:off x="1676881" y="678312"/>
            <a:ext cx="1221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BERT and GPT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grpSp>
        <p:nvGrpSpPr>
          <p:cNvPr id="353" name="Google Shape;353;p22"/>
          <p:cNvGrpSpPr/>
          <p:nvPr/>
        </p:nvGrpSpPr>
        <p:grpSpPr>
          <a:xfrm>
            <a:off x="9144000" y="5040630"/>
            <a:ext cx="9146584" cy="5246370"/>
            <a:chOff x="0" y="0"/>
            <a:chExt cx="7981950" cy="4578350"/>
          </a:xfrm>
        </p:grpSpPr>
        <p:sp>
          <p:nvSpPr>
            <p:cNvPr id="354" name="Google Shape;354;p22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8051" l="-4752" r="-3853" t="-32068"/>
              </a:stretch>
            </a:blipFill>
            <a:ln>
              <a:noFill/>
            </a:ln>
          </p:spPr>
        </p:sp>
      </p:grpSp>
      <p:sp>
        <p:nvSpPr>
          <p:cNvPr id="359" name="Google Shape;359;p22"/>
          <p:cNvSpPr txBox="1"/>
          <p:nvPr/>
        </p:nvSpPr>
        <p:spPr>
          <a:xfrm>
            <a:off x="1476145" y="2506027"/>
            <a:ext cx="8541827" cy="5795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 (Bidirectional Encoder Representations from Transformers): A groundbreaking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NLP model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developed by Google that leverages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Transformer architecture.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2"/>
          <p:cNvSpPr txBox="1"/>
          <p:nvPr/>
        </p:nvSpPr>
        <p:spPr>
          <a:xfrm>
            <a:off x="1476145" y="674819"/>
            <a:ext cx="12210960" cy="89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BERT Works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366" name="Google Shape;366;p23"/>
          <p:cNvSpPr txBox="1"/>
          <p:nvPr/>
        </p:nvSpPr>
        <p:spPr>
          <a:xfrm>
            <a:off x="1476145" y="674819"/>
            <a:ext cx="12210960" cy="89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BERT Works</a:t>
            </a:r>
            <a:endParaRPr/>
          </a:p>
        </p:txBody>
      </p:sp>
      <p:sp>
        <p:nvSpPr>
          <p:cNvPr id="367" name="Google Shape;367;p23"/>
          <p:cNvSpPr txBox="1"/>
          <p:nvPr/>
        </p:nvSpPr>
        <p:spPr>
          <a:xfrm>
            <a:off x="319383" y="2386385"/>
            <a:ext cx="10259583" cy="3880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Bidirectional Contextualization: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8160" lvl="2" marL="15544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⚬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Unlike traditional models, BERT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reads text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both directions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(left-to-right and right-to-left) simultaneously, capturing deeper context.</a:t>
            </a:r>
            <a:endParaRPr/>
          </a:p>
        </p:txBody>
      </p:sp>
      <p:grpSp>
        <p:nvGrpSpPr>
          <p:cNvPr id="368" name="Google Shape;368;p23"/>
          <p:cNvGrpSpPr/>
          <p:nvPr/>
        </p:nvGrpSpPr>
        <p:grpSpPr>
          <a:xfrm>
            <a:off x="9671697" y="5023418"/>
            <a:ext cx="9146584" cy="5246370"/>
            <a:chOff x="0" y="0"/>
            <a:chExt cx="7981950" cy="4578350"/>
          </a:xfrm>
        </p:grpSpPr>
        <p:sp>
          <p:nvSpPr>
            <p:cNvPr id="369" name="Google Shape;369;p23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8051" l="-4752" r="-3853" t="-32068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4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379" name="Google Shape;379;p24"/>
          <p:cNvSpPr txBox="1"/>
          <p:nvPr/>
        </p:nvSpPr>
        <p:spPr>
          <a:xfrm>
            <a:off x="1476145" y="674819"/>
            <a:ext cx="12210960" cy="89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BERT Works</a:t>
            </a:r>
            <a:endParaRPr/>
          </a:p>
        </p:txBody>
      </p:sp>
      <p:sp>
        <p:nvSpPr>
          <p:cNvPr id="380" name="Google Shape;380;p24"/>
          <p:cNvSpPr txBox="1"/>
          <p:nvPr/>
        </p:nvSpPr>
        <p:spPr>
          <a:xfrm>
            <a:off x="488673" y="1697060"/>
            <a:ext cx="9688083" cy="500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7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Utilizes self-attention mechanisms within Transformers to weigh the importance of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each word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a sentence relative to others, enabling nuanced understanding.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24"/>
          <p:cNvGrpSpPr/>
          <p:nvPr/>
        </p:nvGrpSpPr>
        <p:grpSpPr>
          <a:xfrm>
            <a:off x="9803621" y="5190221"/>
            <a:ext cx="9146584" cy="5246370"/>
            <a:chOff x="0" y="0"/>
            <a:chExt cx="7981950" cy="4578350"/>
          </a:xfrm>
        </p:grpSpPr>
        <p:sp>
          <p:nvSpPr>
            <p:cNvPr id="382" name="Google Shape;382;p24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8051" l="-4752" r="-3853" t="-32068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/>
          <p:nvPr/>
        </p:nvSpPr>
        <p:spPr>
          <a:xfrm>
            <a:off x="1905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392" name="Google Shape;392;p25"/>
          <p:cNvSpPr txBox="1"/>
          <p:nvPr/>
        </p:nvSpPr>
        <p:spPr>
          <a:xfrm>
            <a:off x="1476145" y="674819"/>
            <a:ext cx="12210960" cy="89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BERT Works</a:t>
            </a:r>
            <a:endParaRPr/>
          </a:p>
        </p:txBody>
      </p:sp>
      <p:sp>
        <p:nvSpPr>
          <p:cNvPr id="393" name="Google Shape;393;p25"/>
          <p:cNvSpPr txBox="1"/>
          <p:nvPr/>
        </p:nvSpPr>
        <p:spPr>
          <a:xfrm>
            <a:off x="1028700" y="1656715"/>
            <a:ext cx="10259583" cy="6792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9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Pre-training &amp; Fine-tuning:</a:t>
            </a:r>
            <a:endParaRPr/>
          </a:p>
          <a:p>
            <a:pPr indent="0" lvl="0" marL="0" marR="0" rtl="0" algn="l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3766" lvl="2" marL="1511301" marR="0" rtl="0" algn="just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⚬"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Pre-trained on vast corpora with tasks like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Masked Language Modeling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(MLM) and Next Sentence Prediction (NSP).</a:t>
            </a:r>
            <a:endParaRPr/>
          </a:p>
          <a:p>
            <a:pPr indent="-503766" lvl="2" marL="1511301" marR="0" rtl="0" algn="just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⚬"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Fine-tuned on specific tasks (e.g.,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Q&amp;A, sentiment analysis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by adding task-specific layers.</a:t>
            </a:r>
            <a:endParaRPr/>
          </a:p>
          <a:p>
            <a:pPr indent="0" lvl="0" marL="0" marR="0" rtl="0" algn="l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25"/>
          <p:cNvGrpSpPr/>
          <p:nvPr/>
        </p:nvGrpSpPr>
        <p:grpSpPr>
          <a:xfrm>
            <a:off x="10657476" y="5549308"/>
            <a:ext cx="8259748" cy="4737692"/>
            <a:chOff x="0" y="0"/>
            <a:chExt cx="7981950" cy="4578350"/>
          </a:xfrm>
        </p:grpSpPr>
        <p:sp>
          <p:nvSpPr>
            <p:cNvPr id="395" name="Google Shape;395;p25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8051" l="-4752" r="-3853" t="-32068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405" name="Google Shape;405;p26"/>
          <p:cNvSpPr txBox="1"/>
          <p:nvPr/>
        </p:nvSpPr>
        <p:spPr>
          <a:xfrm>
            <a:off x="1476145" y="674819"/>
            <a:ext cx="12210960" cy="89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BERT Works</a:t>
            </a:r>
            <a:endParaRPr/>
          </a:p>
        </p:txBody>
      </p:sp>
      <p:sp>
        <p:nvSpPr>
          <p:cNvPr id="406" name="Google Shape;406;p26"/>
          <p:cNvSpPr txBox="1"/>
          <p:nvPr/>
        </p:nvSpPr>
        <p:spPr>
          <a:xfrm>
            <a:off x="1643651" y="3683441"/>
            <a:ext cx="2964656" cy="2222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/>
          </a:p>
          <a:p>
            <a:pPr indent="0" lvl="0" marL="0" marR="0" rtl="0" algn="l">
              <a:lnSpc>
                <a:spcPct val="2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6618919" y="3338274"/>
            <a:ext cx="12595135" cy="7224417"/>
            <a:chOff x="0" y="0"/>
            <a:chExt cx="7981950" cy="4578350"/>
          </a:xfrm>
        </p:grpSpPr>
        <p:sp>
          <p:nvSpPr>
            <p:cNvPr id="408" name="Google Shape;408;p26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8051" l="-4752" r="-3853" t="-32068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18" name="Google Shape;418;p27"/>
          <p:cNvSpPr/>
          <p:nvPr/>
        </p:nvSpPr>
        <p:spPr>
          <a:xfrm>
            <a:off x="0" y="1789220"/>
            <a:ext cx="18288000" cy="8504273"/>
          </a:xfrm>
          <a:custGeom>
            <a:rect b="b" l="l" r="r" t="t"/>
            <a:pathLst>
              <a:path extrusionOk="0" h="8504273" w="18288000">
                <a:moveTo>
                  <a:pt x="0" y="0"/>
                </a:moveTo>
                <a:lnTo>
                  <a:pt x="18288000" y="0"/>
                </a:lnTo>
                <a:lnTo>
                  <a:pt x="18288000" y="8504273"/>
                </a:lnTo>
                <a:lnTo>
                  <a:pt x="0" y="8504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"/>
            </a:blip>
            <a:stretch>
              <a:fillRect b="-2713" l="0" r="0" t="-18245"/>
            </a:stretch>
          </a:blipFill>
          <a:ln>
            <a:noFill/>
          </a:ln>
        </p:spPr>
      </p:sp>
      <p:sp>
        <p:nvSpPr>
          <p:cNvPr id="419" name="Google Shape;419;p27"/>
          <p:cNvSpPr/>
          <p:nvPr/>
        </p:nvSpPr>
        <p:spPr>
          <a:xfrm>
            <a:off x="9459295" y="930332"/>
            <a:ext cx="9134725" cy="10229183"/>
          </a:xfrm>
          <a:custGeom>
            <a:rect b="b" l="l" r="r" t="t"/>
            <a:pathLst>
              <a:path extrusionOk="0" h="7025767" w="6274054">
                <a:moveTo>
                  <a:pt x="6045073" y="6923913"/>
                </a:moveTo>
                <a:cubicBezTo>
                  <a:pt x="4541393" y="6946011"/>
                  <a:pt x="2941320" y="6924929"/>
                  <a:pt x="1445641" y="6933946"/>
                </a:cubicBezTo>
                <a:cubicBezTo>
                  <a:pt x="1132586" y="6926707"/>
                  <a:pt x="794131" y="6947408"/>
                  <a:pt x="467741" y="6934708"/>
                </a:cubicBezTo>
                <a:cubicBezTo>
                  <a:pt x="394335" y="6926961"/>
                  <a:pt x="0" y="7025767"/>
                  <a:pt x="252984" y="6679565"/>
                </a:cubicBezTo>
                <a:cubicBezTo>
                  <a:pt x="343789" y="6624066"/>
                  <a:pt x="240284" y="6527927"/>
                  <a:pt x="271145" y="6440297"/>
                </a:cubicBezTo>
                <a:cubicBezTo>
                  <a:pt x="385064" y="6325997"/>
                  <a:pt x="253365" y="6154420"/>
                  <a:pt x="180086" y="5980684"/>
                </a:cubicBezTo>
                <a:cubicBezTo>
                  <a:pt x="173990" y="5836285"/>
                  <a:pt x="293243" y="5720080"/>
                  <a:pt x="219710" y="5566283"/>
                </a:cubicBezTo>
                <a:cubicBezTo>
                  <a:pt x="226441" y="5493258"/>
                  <a:pt x="222504" y="5364861"/>
                  <a:pt x="154813" y="5303520"/>
                </a:cubicBezTo>
                <a:cubicBezTo>
                  <a:pt x="60960" y="5252847"/>
                  <a:pt x="270002" y="5097907"/>
                  <a:pt x="241554" y="4958969"/>
                </a:cubicBezTo>
                <a:cubicBezTo>
                  <a:pt x="249936" y="4830953"/>
                  <a:pt x="239776" y="4682617"/>
                  <a:pt x="214249" y="4531233"/>
                </a:cubicBezTo>
                <a:cubicBezTo>
                  <a:pt x="220726" y="4479290"/>
                  <a:pt x="249301" y="4431538"/>
                  <a:pt x="237998" y="4381627"/>
                </a:cubicBezTo>
                <a:cubicBezTo>
                  <a:pt x="241808" y="4308856"/>
                  <a:pt x="334137" y="4236085"/>
                  <a:pt x="266065" y="4175125"/>
                </a:cubicBezTo>
                <a:cubicBezTo>
                  <a:pt x="254254" y="4164838"/>
                  <a:pt x="267970" y="4147439"/>
                  <a:pt x="282829" y="4128770"/>
                </a:cubicBezTo>
                <a:cubicBezTo>
                  <a:pt x="272288" y="4119118"/>
                  <a:pt x="185801" y="3975735"/>
                  <a:pt x="223901" y="3916807"/>
                </a:cubicBezTo>
                <a:cubicBezTo>
                  <a:pt x="221742" y="3853180"/>
                  <a:pt x="297942" y="3860546"/>
                  <a:pt x="224155" y="3721735"/>
                </a:cubicBezTo>
                <a:cubicBezTo>
                  <a:pt x="175133" y="3708019"/>
                  <a:pt x="331470" y="3537712"/>
                  <a:pt x="398399" y="3410585"/>
                </a:cubicBezTo>
                <a:cubicBezTo>
                  <a:pt x="378841" y="3338195"/>
                  <a:pt x="428498" y="3276092"/>
                  <a:pt x="449453" y="3202940"/>
                </a:cubicBezTo>
                <a:cubicBezTo>
                  <a:pt x="471805" y="3096514"/>
                  <a:pt x="449199" y="3031236"/>
                  <a:pt x="565150" y="2936113"/>
                </a:cubicBezTo>
                <a:cubicBezTo>
                  <a:pt x="599186" y="2862453"/>
                  <a:pt x="512953" y="2778633"/>
                  <a:pt x="556133" y="2666238"/>
                </a:cubicBezTo>
                <a:cubicBezTo>
                  <a:pt x="537337" y="2651125"/>
                  <a:pt x="590296" y="2634107"/>
                  <a:pt x="556260" y="2608453"/>
                </a:cubicBezTo>
                <a:cubicBezTo>
                  <a:pt x="541147" y="2588133"/>
                  <a:pt x="510794" y="2592324"/>
                  <a:pt x="540258" y="2549906"/>
                </a:cubicBezTo>
                <a:cubicBezTo>
                  <a:pt x="529717" y="2532888"/>
                  <a:pt x="574294" y="2410587"/>
                  <a:pt x="550672" y="2322068"/>
                </a:cubicBezTo>
                <a:cubicBezTo>
                  <a:pt x="546608" y="2311400"/>
                  <a:pt x="613410" y="2273427"/>
                  <a:pt x="586867" y="2247265"/>
                </a:cubicBezTo>
                <a:cubicBezTo>
                  <a:pt x="616839" y="2186432"/>
                  <a:pt x="518795" y="2149983"/>
                  <a:pt x="601853" y="2010791"/>
                </a:cubicBezTo>
                <a:cubicBezTo>
                  <a:pt x="553847" y="1976120"/>
                  <a:pt x="571500" y="1934718"/>
                  <a:pt x="567309" y="1894078"/>
                </a:cubicBezTo>
                <a:cubicBezTo>
                  <a:pt x="623316" y="1828038"/>
                  <a:pt x="645541" y="1689481"/>
                  <a:pt x="770382" y="1441196"/>
                </a:cubicBezTo>
                <a:cubicBezTo>
                  <a:pt x="836422" y="1354836"/>
                  <a:pt x="828294" y="1225042"/>
                  <a:pt x="912749" y="1005078"/>
                </a:cubicBezTo>
                <a:cubicBezTo>
                  <a:pt x="886714" y="977011"/>
                  <a:pt x="1022477" y="986790"/>
                  <a:pt x="1114298" y="806831"/>
                </a:cubicBezTo>
                <a:cubicBezTo>
                  <a:pt x="1098804" y="738886"/>
                  <a:pt x="1201293" y="676021"/>
                  <a:pt x="1157986" y="599567"/>
                </a:cubicBezTo>
                <a:cubicBezTo>
                  <a:pt x="1570228" y="609219"/>
                  <a:pt x="2071116" y="598805"/>
                  <a:pt x="2572766" y="601599"/>
                </a:cubicBezTo>
                <a:cubicBezTo>
                  <a:pt x="3586988" y="605282"/>
                  <a:pt x="4528185" y="602742"/>
                  <a:pt x="5528818" y="601853"/>
                </a:cubicBezTo>
                <a:cubicBezTo>
                  <a:pt x="6274054" y="693420"/>
                  <a:pt x="6000750" y="0"/>
                  <a:pt x="6063869" y="2884424"/>
                </a:cubicBezTo>
                <a:cubicBezTo>
                  <a:pt x="6029833" y="4200398"/>
                  <a:pt x="6083554" y="5679694"/>
                  <a:pt x="6045073" y="6923913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5273" r="-4527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7"/>
          <p:cNvSpPr txBox="1"/>
          <p:nvPr/>
        </p:nvSpPr>
        <p:spPr>
          <a:xfrm>
            <a:off x="1610345" y="789819"/>
            <a:ext cx="1221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Introduction to GPT</a:t>
            </a:r>
            <a:endParaRPr/>
          </a:p>
        </p:txBody>
      </p:sp>
      <p:sp>
        <p:nvSpPr>
          <p:cNvPr id="421" name="Google Shape;421;p27"/>
          <p:cNvSpPr txBox="1"/>
          <p:nvPr/>
        </p:nvSpPr>
        <p:spPr>
          <a:xfrm>
            <a:off x="1973663" y="3132796"/>
            <a:ext cx="10575486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Definition: Generative Pre-trained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Transformer.</a:t>
            </a:r>
            <a:endParaRPr/>
          </a:p>
        </p:txBody>
      </p:sp>
      <p:sp>
        <p:nvSpPr>
          <p:cNvPr id="422" name="Google Shape;422;p27"/>
          <p:cNvSpPr txBox="1"/>
          <p:nvPr/>
        </p:nvSpPr>
        <p:spPr>
          <a:xfrm>
            <a:off x="1973663" y="4648988"/>
            <a:ext cx="8317944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Explanation: A smart computer 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that writes text.</a:t>
            </a:r>
            <a:endParaRPr/>
          </a:p>
        </p:txBody>
      </p:sp>
      <p:sp>
        <p:nvSpPr>
          <p:cNvPr id="423" name="Google Shape;423;p27"/>
          <p:cNvSpPr txBox="1"/>
          <p:nvPr/>
        </p:nvSpPr>
        <p:spPr>
          <a:xfrm>
            <a:off x="1973663" y="6165181"/>
            <a:ext cx="12656908" cy="1965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Applications: Writing stories,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chatbots, language translation.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7"/>
          <p:cNvSpPr txBox="1"/>
          <p:nvPr/>
        </p:nvSpPr>
        <p:spPr>
          <a:xfrm>
            <a:off x="1476145" y="2144713"/>
            <a:ext cx="3177538" cy="734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4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GPT?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grpSp>
        <p:nvGrpSpPr>
          <p:cNvPr id="430" name="Google Shape;430;p28"/>
          <p:cNvGrpSpPr/>
          <p:nvPr/>
        </p:nvGrpSpPr>
        <p:grpSpPr>
          <a:xfrm>
            <a:off x="9480815" y="4931669"/>
            <a:ext cx="9336548" cy="5355331"/>
            <a:chOff x="0" y="0"/>
            <a:chExt cx="7981950" cy="4578350"/>
          </a:xfrm>
        </p:grpSpPr>
        <p:sp>
          <p:nvSpPr>
            <p:cNvPr id="431" name="Google Shape;431;p28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5628" r="-5629" t="0"/>
              </a:stretch>
            </a:blipFill>
            <a:ln>
              <a:noFill/>
            </a:ln>
          </p:spPr>
        </p:sp>
      </p:grpSp>
      <p:sp>
        <p:nvSpPr>
          <p:cNvPr id="436" name="Google Shape;436;p28"/>
          <p:cNvSpPr txBox="1"/>
          <p:nvPr/>
        </p:nvSpPr>
        <p:spPr>
          <a:xfrm>
            <a:off x="1476145" y="2452500"/>
            <a:ext cx="8287252" cy="515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 (Generative Pre-trained Transformer): An advanced NLP model by OpenAI designed for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generating human-like text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based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input prompts.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8"/>
          <p:cNvSpPr txBox="1"/>
          <p:nvPr/>
        </p:nvSpPr>
        <p:spPr>
          <a:xfrm>
            <a:off x="1591145" y="828169"/>
            <a:ext cx="1221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GPT Works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"/>
          <p:cNvSpPr/>
          <p:nvPr/>
        </p:nvSpPr>
        <p:spPr>
          <a:xfrm>
            <a:off x="1905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grpSp>
        <p:nvGrpSpPr>
          <p:cNvPr id="443" name="Google Shape;443;p29"/>
          <p:cNvGrpSpPr/>
          <p:nvPr/>
        </p:nvGrpSpPr>
        <p:grpSpPr>
          <a:xfrm>
            <a:off x="10069351" y="5365843"/>
            <a:ext cx="8579604" cy="4921157"/>
            <a:chOff x="0" y="0"/>
            <a:chExt cx="7981950" cy="4578350"/>
          </a:xfrm>
        </p:grpSpPr>
        <p:sp>
          <p:nvSpPr>
            <p:cNvPr id="444" name="Google Shape;444;p29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5628" r="-5629" t="0"/>
              </a:stretch>
            </a:blipFill>
            <a:ln>
              <a:noFill/>
            </a:ln>
          </p:spPr>
        </p:sp>
      </p:grpSp>
      <p:sp>
        <p:nvSpPr>
          <p:cNvPr id="449" name="Google Shape;449;p29"/>
          <p:cNvSpPr txBox="1"/>
          <p:nvPr/>
        </p:nvSpPr>
        <p:spPr>
          <a:xfrm>
            <a:off x="1339872" y="1889266"/>
            <a:ext cx="8729479" cy="515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Autoregressive Language Model: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 generates text one word at a time,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predicting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next word based on previous ones, enabling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coherent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contextually relevant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text generation.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9"/>
          <p:cNvSpPr txBox="1"/>
          <p:nvPr/>
        </p:nvSpPr>
        <p:spPr>
          <a:xfrm>
            <a:off x="1476145" y="674819"/>
            <a:ext cx="12210960" cy="89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GPT Works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02870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4338473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770315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"/>
          <p:cNvGrpSpPr/>
          <p:nvPr/>
        </p:nvGrpSpPr>
        <p:grpSpPr>
          <a:xfrm>
            <a:off x="1028700" y="6355207"/>
            <a:ext cx="2938082" cy="965660"/>
            <a:chOff x="0" y="-66675"/>
            <a:chExt cx="1190248" cy="391199"/>
          </a:xfrm>
        </p:grpSpPr>
        <p:sp>
          <p:nvSpPr>
            <p:cNvPr id="125" name="Google Shape;125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6" name="Google Shape;126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4338473" y="6355207"/>
            <a:ext cx="2938082" cy="965660"/>
            <a:chOff x="0" y="-66675"/>
            <a:chExt cx="1190248" cy="391199"/>
          </a:xfrm>
        </p:grpSpPr>
        <p:sp>
          <p:nvSpPr>
            <p:cNvPr id="128" name="Google Shape;128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9" name="Google Shape;129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3"/>
          <p:cNvGrpSpPr/>
          <p:nvPr/>
        </p:nvGrpSpPr>
        <p:grpSpPr>
          <a:xfrm>
            <a:off x="7703150" y="6355207"/>
            <a:ext cx="2938082" cy="965660"/>
            <a:chOff x="0" y="-66675"/>
            <a:chExt cx="1190248" cy="391199"/>
          </a:xfrm>
        </p:grpSpPr>
        <p:sp>
          <p:nvSpPr>
            <p:cNvPr id="131" name="Google Shape;131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2" name="Google Shape;132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3" name="Google Shape;133;p3"/>
          <p:cNvPicPr preferRelativeResize="0"/>
          <p:nvPr/>
        </p:nvPicPr>
        <p:blipFill rotWithShape="1">
          <a:blip r:embed="rId6">
            <a:alphaModFix/>
          </a:blip>
          <a:srcRect b="40509" l="0" r="0" t="0"/>
          <a:stretch/>
        </p:blipFill>
        <p:spPr>
          <a:xfrm>
            <a:off x="11012184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3"/>
          <p:cNvGrpSpPr/>
          <p:nvPr/>
        </p:nvGrpSpPr>
        <p:grpSpPr>
          <a:xfrm>
            <a:off x="11012184" y="6355207"/>
            <a:ext cx="2938082" cy="965660"/>
            <a:chOff x="0" y="-66675"/>
            <a:chExt cx="1190248" cy="391199"/>
          </a:xfrm>
        </p:grpSpPr>
        <p:sp>
          <p:nvSpPr>
            <p:cNvPr id="135" name="Google Shape;135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6" name="Google Shape;136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8" name="Google Shape;138;p3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39" name="Google Shape;139;p3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3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" name="Google Shape;142;p3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43" name="Google Shape;143;p3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44" name="Google Shape;144;p3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3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6" name="Google Shape;146;p3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7" name="Google Shape;147;p3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8" name="Google Shape;148;p3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3"/>
          <p:cNvSpPr txBox="1"/>
          <p:nvPr/>
        </p:nvSpPr>
        <p:spPr>
          <a:xfrm rot="-14511">
            <a:off x="6828194" y="735179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50" name="Google Shape;150;p3"/>
          <p:cNvSpPr txBox="1"/>
          <p:nvPr/>
        </p:nvSpPr>
        <p:spPr>
          <a:xfrm>
            <a:off x="1081318" y="6682132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4393213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7754054" y="6696843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11117030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Ramsha Imran</a:t>
            </a:r>
            <a:endParaRPr/>
          </a:p>
        </p:txBody>
      </p:sp>
      <p:pic>
        <p:nvPicPr>
          <p:cNvPr id="154" name="Google Shape;154;p3"/>
          <p:cNvPicPr preferRelativeResize="0"/>
          <p:nvPr/>
        </p:nvPicPr>
        <p:blipFill rotWithShape="1">
          <a:blip r:embed="rId9">
            <a:alphaModFix/>
          </a:blip>
          <a:srcRect b="0" l="2976" r="2975" t="0"/>
          <a:stretch/>
        </p:blipFill>
        <p:spPr>
          <a:xfrm>
            <a:off x="14321218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3"/>
          <p:cNvGrpSpPr/>
          <p:nvPr/>
        </p:nvGrpSpPr>
        <p:grpSpPr>
          <a:xfrm>
            <a:off x="14321218" y="6355207"/>
            <a:ext cx="2938082" cy="965660"/>
            <a:chOff x="0" y="-66675"/>
            <a:chExt cx="1190248" cy="391199"/>
          </a:xfrm>
        </p:grpSpPr>
        <p:sp>
          <p:nvSpPr>
            <p:cNvPr id="156" name="Google Shape;15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57" name="Google Shape;15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3"/>
          <p:cNvSpPr txBox="1"/>
          <p:nvPr/>
        </p:nvSpPr>
        <p:spPr>
          <a:xfrm>
            <a:off x="14426064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0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grpSp>
        <p:nvGrpSpPr>
          <p:cNvPr id="456" name="Google Shape;456;p30"/>
          <p:cNvGrpSpPr/>
          <p:nvPr/>
        </p:nvGrpSpPr>
        <p:grpSpPr>
          <a:xfrm>
            <a:off x="10069351" y="5365843"/>
            <a:ext cx="8579604" cy="4921157"/>
            <a:chOff x="0" y="0"/>
            <a:chExt cx="7981950" cy="4578350"/>
          </a:xfrm>
        </p:grpSpPr>
        <p:sp>
          <p:nvSpPr>
            <p:cNvPr id="457" name="Google Shape;457;p30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5628" r="-5629" t="0"/>
              </a:stretch>
            </a:blipFill>
            <a:ln>
              <a:noFill/>
            </a:ln>
          </p:spPr>
        </p:sp>
      </p:grpSp>
      <p:sp>
        <p:nvSpPr>
          <p:cNvPr id="462" name="Google Shape;462;p30"/>
          <p:cNvSpPr txBox="1"/>
          <p:nvPr/>
        </p:nvSpPr>
        <p:spPr>
          <a:xfrm>
            <a:off x="1476145" y="1989892"/>
            <a:ext cx="8351070" cy="515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Transformers: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Employs a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unidirectional Transformer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 where each token is processed sequentially, leveraging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self-attention mechanisms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understand context.</a:t>
            </a:r>
            <a:endParaRPr/>
          </a:p>
        </p:txBody>
      </p:sp>
      <p:sp>
        <p:nvSpPr>
          <p:cNvPr id="463" name="Google Shape;463;p30"/>
          <p:cNvSpPr txBox="1"/>
          <p:nvPr/>
        </p:nvSpPr>
        <p:spPr>
          <a:xfrm>
            <a:off x="1476145" y="674819"/>
            <a:ext cx="12210960" cy="89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GPT Works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grpSp>
        <p:nvGrpSpPr>
          <p:cNvPr id="469" name="Google Shape;469;p31"/>
          <p:cNvGrpSpPr/>
          <p:nvPr/>
        </p:nvGrpSpPr>
        <p:grpSpPr>
          <a:xfrm>
            <a:off x="10069351" y="5365843"/>
            <a:ext cx="8579604" cy="4921157"/>
            <a:chOff x="0" y="0"/>
            <a:chExt cx="7981950" cy="4578350"/>
          </a:xfrm>
        </p:grpSpPr>
        <p:sp>
          <p:nvSpPr>
            <p:cNvPr id="470" name="Google Shape;470;p31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5628" r="-5629" t="0"/>
              </a:stretch>
            </a:blipFill>
            <a:ln>
              <a:noFill/>
            </a:ln>
          </p:spPr>
        </p:sp>
      </p:grpSp>
      <p:sp>
        <p:nvSpPr>
          <p:cNvPr id="475" name="Google Shape;475;p31"/>
          <p:cNvSpPr txBox="1"/>
          <p:nvPr/>
        </p:nvSpPr>
        <p:spPr>
          <a:xfrm>
            <a:off x="665174" y="2539365"/>
            <a:ext cx="10168700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Pre-trained on diverse and massive datasets through the task of predicting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next word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(Language Modeling).</a:t>
            </a:r>
            <a:endParaRPr/>
          </a:p>
        </p:txBody>
      </p:sp>
      <p:sp>
        <p:nvSpPr>
          <p:cNvPr id="476" name="Google Shape;476;p31"/>
          <p:cNvSpPr txBox="1"/>
          <p:nvPr/>
        </p:nvSpPr>
        <p:spPr>
          <a:xfrm>
            <a:off x="1476145" y="674819"/>
            <a:ext cx="12210960" cy="89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GPT Works</a:t>
            </a:r>
            <a:endParaRPr/>
          </a:p>
        </p:txBody>
      </p:sp>
      <p:sp>
        <p:nvSpPr>
          <p:cNvPr id="477" name="Google Shape;477;p31"/>
          <p:cNvSpPr txBox="1"/>
          <p:nvPr/>
        </p:nvSpPr>
        <p:spPr>
          <a:xfrm>
            <a:off x="665174" y="4739640"/>
            <a:ext cx="9404177" cy="451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Fine-tuned on specific tasks or domains to enhance performance on applications like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chatbots, content generation, and code completion.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1"/>
          <p:cNvSpPr txBox="1"/>
          <p:nvPr/>
        </p:nvSpPr>
        <p:spPr>
          <a:xfrm>
            <a:off x="665174" y="1754527"/>
            <a:ext cx="6916451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Pre-training &amp; Fine-tuning: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grpSp>
        <p:nvGrpSpPr>
          <p:cNvPr id="484" name="Google Shape;484;p32"/>
          <p:cNvGrpSpPr/>
          <p:nvPr/>
        </p:nvGrpSpPr>
        <p:grpSpPr>
          <a:xfrm>
            <a:off x="10069351" y="5365843"/>
            <a:ext cx="8579604" cy="4921157"/>
            <a:chOff x="0" y="0"/>
            <a:chExt cx="7981950" cy="4578350"/>
          </a:xfrm>
        </p:grpSpPr>
        <p:sp>
          <p:nvSpPr>
            <p:cNvPr id="485" name="Google Shape;485;p32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5628" r="-5629" t="0"/>
              </a:stretch>
            </a:blipFill>
            <a:ln>
              <a:noFill/>
            </a:ln>
          </p:spPr>
        </p:sp>
      </p:grpSp>
      <p:sp>
        <p:nvSpPr>
          <p:cNvPr id="490" name="Google Shape;490;p32"/>
          <p:cNvSpPr txBox="1"/>
          <p:nvPr/>
        </p:nvSpPr>
        <p:spPr>
          <a:xfrm>
            <a:off x="1202819" y="1742348"/>
            <a:ext cx="7146449" cy="451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Generation, Responses to Questions, Text Summarization , Code Completion etc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2"/>
          <p:cNvSpPr txBox="1"/>
          <p:nvPr/>
        </p:nvSpPr>
        <p:spPr>
          <a:xfrm>
            <a:off x="1476145" y="674819"/>
            <a:ext cx="12210960" cy="89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GPT Works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497" name="Google Shape;497;p33"/>
          <p:cNvSpPr/>
          <p:nvPr/>
        </p:nvSpPr>
        <p:spPr>
          <a:xfrm>
            <a:off x="8551909" y="2014693"/>
            <a:ext cx="9736091" cy="8272307"/>
          </a:xfrm>
          <a:custGeom>
            <a:rect b="b" l="l" r="r" t="t"/>
            <a:pathLst>
              <a:path extrusionOk="0" h="8272307" w="9736091">
                <a:moveTo>
                  <a:pt x="0" y="0"/>
                </a:moveTo>
                <a:lnTo>
                  <a:pt x="9736091" y="0"/>
                </a:lnTo>
                <a:lnTo>
                  <a:pt x="9736091" y="8272307"/>
                </a:lnTo>
                <a:lnTo>
                  <a:pt x="0" y="827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p33"/>
          <p:cNvSpPr txBox="1"/>
          <p:nvPr/>
        </p:nvSpPr>
        <p:spPr>
          <a:xfrm>
            <a:off x="1476145" y="655769"/>
            <a:ext cx="4625776" cy="958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GPT in Action</a:t>
            </a:r>
            <a:endParaRPr/>
          </a:p>
        </p:txBody>
      </p:sp>
      <p:sp>
        <p:nvSpPr>
          <p:cNvPr id="499" name="Google Shape;499;p33"/>
          <p:cNvSpPr txBox="1"/>
          <p:nvPr/>
        </p:nvSpPr>
        <p:spPr>
          <a:xfrm>
            <a:off x="1028700" y="3140369"/>
            <a:ext cx="6929593" cy="1965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Explanation: How it uses what it learned to make sense of new text</a:t>
            </a:r>
            <a:endParaRPr/>
          </a:p>
        </p:txBody>
      </p:sp>
      <p:sp>
        <p:nvSpPr>
          <p:cNvPr id="500" name="Google Shape;500;p33"/>
          <p:cNvSpPr txBox="1"/>
          <p:nvPr/>
        </p:nvSpPr>
        <p:spPr>
          <a:xfrm>
            <a:off x="1028700" y="5415659"/>
            <a:ext cx="6929593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How GPT writes a short story or answers questions.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grpSp>
        <p:nvGrpSpPr>
          <p:cNvPr id="506" name="Google Shape;506;p34"/>
          <p:cNvGrpSpPr/>
          <p:nvPr/>
        </p:nvGrpSpPr>
        <p:grpSpPr>
          <a:xfrm>
            <a:off x="1918346" y="3593894"/>
            <a:ext cx="2714640" cy="2714640"/>
            <a:chOff x="0" y="0"/>
            <a:chExt cx="19050000" cy="19050000"/>
          </a:xfrm>
        </p:grpSpPr>
        <p:sp>
          <p:nvSpPr>
            <p:cNvPr id="507" name="Google Shape;507;p34"/>
            <p:cNvSpPr/>
            <p:nvPr/>
          </p:nvSpPr>
          <p:spPr>
            <a:xfrm>
              <a:off x="348882" y="766744"/>
              <a:ext cx="18352235" cy="17516512"/>
            </a:xfrm>
            <a:custGeom>
              <a:rect b="b" l="l" r="r" t="t"/>
              <a:pathLst>
                <a:path extrusionOk="0"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89827" r="-28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0" y="0"/>
              <a:ext cx="19050000" cy="19050000"/>
            </a:xfrm>
            <a:custGeom>
              <a:rect b="b" l="l" r="r" t="t"/>
              <a:pathLst>
                <a:path extrusionOk="0"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509" name="Google Shape;509;p34"/>
          <p:cNvGrpSpPr/>
          <p:nvPr/>
        </p:nvGrpSpPr>
        <p:grpSpPr>
          <a:xfrm>
            <a:off x="7016264" y="3652630"/>
            <a:ext cx="2714640" cy="2714640"/>
            <a:chOff x="0" y="0"/>
            <a:chExt cx="19050000" cy="19050000"/>
          </a:xfrm>
        </p:grpSpPr>
        <p:sp>
          <p:nvSpPr>
            <p:cNvPr id="510" name="Google Shape;510;p34"/>
            <p:cNvSpPr/>
            <p:nvPr/>
          </p:nvSpPr>
          <p:spPr>
            <a:xfrm>
              <a:off x="348882" y="766744"/>
              <a:ext cx="18352235" cy="17516512"/>
            </a:xfrm>
            <a:custGeom>
              <a:rect b="b" l="l" r="r" t="t"/>
              <a:pathLst>
                <a:path extrusionOk="0"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8595" r="-3859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0" y="0"/>
              <a:ext cx="19050000" cy="19050000"/>
            </a:xfrm>
            <a:custGeom>
              <a:rect b="b" l="l" r="r" t="t"/>
              <a:pathLst>
                <a:path extrusionOk="0"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512" name="Google Shape;512;p34"/>
          <p:cNvGrpSpPr/>
          <p:nvPr/>
        </p:nvGrpSpPr>
        <p:grpSpPr>
          <a:xfrm>
            <a:off x="12912012" y="3593894"/>
            <a:ext cx="2714640" cy="2714640"/>
            <a:chOff x="0" y="0"/>
            <a:chExt cx="19050000" cy="19050000"/>
          </a:xfrm>
        </p:grpSpPr>
        <p:sp>
          <p:nvSpPr>
            <p:cNvPr id="513" name="Google Shape;513;p34"/>
            <p:cNvSpPr/>
            <p:nvPr/>
          </p:nvSpPr>
          <p:spPr>
            <a:xfrm>
              <a:off x="348882" y="766744"/>
              <a:ext cx="18352235" cy="17516512"/>
            </a:xfrm>
            <a:custGeom>
              <a:rect b="b" l="l" r="r" t="t"/>
              <a:pathLst>
                <a:path extrusionOk="0"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88226" r="-1883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0" y="0"/>
              <a:ext cx="19050000" cy="19050000"/>
            </a:xfrm>
            <a:custGeom>
              <a:rect b="b" l="l" r="r" t="t"/>
              <a:pathLst>
                <a:path extrusionOk="0"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515" name="Google Shape;515;p34"/>
          <p:cNvSpPr txBox="1"/>
          <p:nvPr/>
        </p:nvSpPr>
        <p:spPr>
          <a:xfrm>
            <a:off x="1485643" y="821812"/>
            <a:ext cx="12210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 Benefits of Attention and GPT</a:t>
            </a:r>
            <a:endParaRPr/>
          </a:p>
        </p:txBody>
      </p:sp>
      <p:sp>
        <p:nvSpPr>
          <p:cNvPr id="516" name="Google Shape;516;p34"/>
          <p:cNvSpPr txBox="1"/>
          <p:nvPr/>
        </p:nvSpPr>
        <p:spPr>
          <a:xfrm>
            <a:off x="1061116" y="6595304"/>
            <a:ext cx="4405312" cy="1846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Memory: </a:t>
            </a:r>
            <a:endParaRPr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Remembers important </a:t>
            </a:r>
            <a:endParaRPr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details in long texts.</a:t>
            </a:r>
            <a:endParaRPr/>
          </a:p>
        </p:txBody>
      </p:sp>
      <p:sp>
        <p:nvSpPr>
          <p:cNvPr id="517" name="Google Shape;517;p34"/>
          <p:cNvSpPr txBox="1"/>
          <p:nvPr/>
        </p:nvSpPr>
        <p:spPr>
          <a:xfrm>
            <a:off x="6134539" y="6595304"/>
            <a:ext cx="4478089" cy="244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Speed:</a:t>
            </a:r>
            <a:endParaRPr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 quickly by </a:t>
            </a:r>
            <a:endParaRPr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processing many parts </a:t>
            </a:r>
            <a:endParaRPr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once.</a:t>
            </a:r>
            <a:endParaRPr/>
          </a:p>
        </p:txBody>
      </p:sp>
      <p:sp>
        <p:nvSpPr>
          <p:cNvPr id="518" name="Google Shape;518;p34"/>
          <p:cNvSpPr txBox="1"/>
          <p:nvPr/>
        </p:nvSpPr>
        <p:spPr>
          <a:xfrm>
            <a:off x="1831532" y="2152688"/>
            <a:ext cx="7143738" cy="764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4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Use Attention and GPT?</a:t>
            </a:r>
            <a:endParaRPr/>
          </a:p>
        </p:txBody>
      </p:sp>
      <p:sp>
        <p:nvSpPr>
          <p:cNvPr id="519" name="Google Shape;519;p34"/>
          <p:cNvSpPr txBox="1"/>
          <p:nvPr/>
        </p:nvSpPr>
        <p:spPr>
          <a:xfrm>
            <a:off x="11279364" y="6595304"/>
            <a:ext cx="5979936" cy="3047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Versatility: </a:t>
            </a:r>
            <a:endParaRPr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do many different </a:t>
            </a:r>
            <a:endParaRPr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 like writing, translating,</a:t>
            </a:r>
            <a:endParaRPr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chatting.</a:t>
            </a:r>
            <a:endParaRPr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64" name="Google Shape;164;p4"/>
          <p:cNvGrpSpPr/>
          <p:nvPr/>
        </p:nvGrpSpPr>
        <p:grpSpPr>
          <a:xfrm>
            <a:off x="877422" y="473214"/>
            <a:ext cx="8999146" cy="1175045"/>
            <a:chOff x="0" y="-192881"/>
            <a:chExt cx="11998861" cy="1566726"/>
          </a:xfrm>
        </p:grpSpPr>
        <p:grpSp>
          <p:nvGrpSpPr>
            <p:cNvPr id="165" name="Google Shape;165;p4"/>
            <p:cNvGrpSpPr/>
            <p:nvPr/>
          </p:nvGrpSpPr>
          <p:grpSpPr>
            <a:xfrm>
              <a:off x="0" y="-192881"/>
              <a:ext cx="11998861" cy="1566726"/>
              <a:chOff x="0" y="-38100"/>
              <a:chExt cx="2370145" cy="309477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 txBox="1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" name="Google Shape;168;p4"/>
            <p:cNvSpPr txBox="1"/>
            <p:nvPr/>
          </p:nvSpPr>
          <p:spPr>
            <a:xfrm>
              <a:off x="757120" y="81032"/>
              <a:ext cx="102651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sp>
        <p:nvSpPr>
          <p:cNvPr id="169" name="Google Shape;169;p4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0" name="Google Shape;170;p4"/>
          <p:cNvGrpSpPr/>
          <p:nvPr/>
        </p:nvGrpSpPr>
        <p:grpSpPr>
          <a:xfrm>
            <a:off x="-155836" y="3987797"/>
            <a:ext cx="10032403" cy="1155703"/>
            <a:chOff x="0" y="0"/>
            <a:chExt cx="13376537" cy="1540938"/>
          </a:xfrm>
        </p:grpSpPr>
        <p:sp>
          <p:nvSpPr>
            <p:cNvPr id="171" name="Google Shape;171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2" name="Google Shape;172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3" name="Google Shape;173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75" name="Google Shape;175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How Attention works</a:t>
              </a:r>
              <a:endParaRPr/>
            </a:p>
          </p:txBody>
        </p:sp>
      </p:grpSp>
      <p:grpSp>
        <p:nvGrpSpPr>
          <p:cNvPr id="176" name="Google Shape;176;p4"/>
          <p:cNvGrpSpPr/>
          <p:nvPr/>
        </p:nvGrpSpPr>
        <p:grpSpPr>
          <a:xfrm>
            <a:off x="-155836" y="5429250"/>
            <a:ext cx="10032403" cy="1155703"/>
            <a:chOff x="0" y="0"/>
            <a:chExt cx="13376537" cy="1540938"/>
          </a:xfrm>
        </p:grpSpPr>
        <p:sp>
          <p:nvSpPr>
            <p:cNvPr id="177" name="Google Shape;177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8" name="Google Shape;178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9" name="Google Shape;179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81" name="Google Shape;181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RNN &amp; LSTM Practice</a:t>
              </a:r>
              <a:endParaRPr/>
            </a:p>
          </p:txBody>
        </p:sp>
      </p:grpSp>
      <p:grpSp>
        <p:nvGrpSpPr>
          <p:cNvPr id="182" name="Google Shape;182;p4"/>
          <p:cNvGrpSpPr/>
          <p:nvPr/>
        </p:nvGrpSpPr>
        <p:grpSpPr>
          <a:xfrm>
            <a:off x="-155836" y="2548554"/>
            <a:ext cx="10032403" cy="1155703"/>
            <a:chOff x="0" y="0"/>
            <a:chExt cx="13376537" cy="1540938"/>
          </a:xfrm>
        </p:grpSpPr>
        <p:sp>
          <p:nvSpPr>
            <p:cNvPr id="183" name="Google Shape;183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84" name="Google Shape;184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85" name="Google Shape;185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87" name="Google Shape;187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Concept of Attention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193" name="Google Shape;193;p5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194" name="Google Shape;194;p5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5"/>
          <p:cNvSpPr/>
          <p:nvPr/>
        </p:nvSpPr>
        <p:spPr>
          <a:xfrm rot="5506803">
            <a:off x="-255860" y="887140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5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199" name="Google Shape;199;p5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200" name="Google Shape;200;p5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1" name="Google Shape;201;p5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5"/>
          <p:cNvSpPr txBox="1"/>
          <p:nvPr/>
        </p:nvSpPr>
        <p:spPr>
          <a:xfrm>
            <a:off x="1224410" y="593747"/>
            <a:ext cx="3058744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203" name="Google Shape;203;p5"/>
          <p:cNvSpPr txBox="1"/>
          <p:nvPr/>
        </p:nvSpPr>
        <p:spPr>
          <a:xfrm>
            <a:off x="966300" y="2322464"/>
            <a:ext cx="12040592" cy="632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 Models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 Architecture</a:t>
            </a:r>
            <a:endParaRPr/>
          </a:p>
          <a:p>
            <a:pPr indent="-636068" lvl="2" marL="1908205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/>
          </a:p>
          <a:p>
            <a:pPr indent="-636068" lvl="2" marL="1908205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>
            <a:off x="1476145" y="5143500"/>
            <a:ext cx="14805946" cy="3862421"/>
          </a:xfrm>
          <a:custGeom>
            <a:rect b="b" l="l" r="r" t="t"/>
            <a:pathLst>
              <a:path extrusionOk="0" h="3862421" w="14805946">
                <a:moveTo>
                  <a:pt x="0" y="0"/>
                </a:moveTo>
                <a:lnTo>
                  <a:pt x="14805946" y="0"/>
                </a:lnTo>
                <a:lnTo>
                  <a:pt x="14805946" y="3862421"/>
                </a:lnTo>
                <a:lnTo>
                  <a:pt x="0" y="3862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6"/>
          <p:cNvSpPr/>
          <p:nvPr/>
        </p:nvSpPr>
        <p:spPr>
          <a:xfrm>
            <a:off x="0" y="1848413"/>
            <a:ext cx="18288000" cy="3681890"/>
          </a:xfrm>
          <a:custGeom>
            <a:rect b="b" l="l" r="r" t="t"/>
            <a:pathLst>
              <a:path extrusionOk="0" h="3681890" w="18288000">
                <a:moveTo>
                  <a:pt x="0" y="0"/>
                </a:moveTo>
                <a:lnTo>
                  <a:pt x="18288000" y="0"/>
                </a:lnTo>
                <a:lnTo>
                  <a:pt x="18288000" y="3681889"/>
                </a:lnTo>
                <a:lnTo>
                  <a:pt x="0" y="3681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3000"/>
            </a:blip>
            <a:stretch>
              <a:fillRect b="-118508" l="0" r="0" t="-42247"/>
            </a:stretch>
          </a:blipFill>
          <a:ln>
            <a:noFill/>
          </a:ln>
        </p:spPr>
      </p:sp>
      <p:sp>
        <p:nvSpPr>
          <p:cNvPr id="211" name="Google Shape;211;p6"/>
          <p:cNvSpPr txBox="1"/>
          <p:nvPr/>
        </p:nvSpPr>
        <p:spPr>
          <a:xfrm>
            <a:off x="1476145" y="807019"/>
            <a:ext cx="122052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What are Transformers?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1284725" y="2489125"/>
            <a:ext cx="15395713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transformer is 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Generative model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learns to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understand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generate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human-like text by analyzing patterns in large amounts of text data.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/>
          <p:nvPr/>
        </p:nvSpPr>
        <p:spPr>
          <a:xfrm>
            <a:off x="0" y="-12008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613" r="0" t="0"/>
            </a:stretch>
          </a:blipFill>
          <a:ln>
            <a:noFill/>
          </a:ln>
        </p:spPr>
      </p:sp>
      <p:sp>
        <p:nvSpPr>
          <p:cNvPr id="218" name="Google Shape;218;p7"/>
          <p:cNvSpPr/>
          <p:nvPr/>
        </p:nvSpPr>
        <p:spPr>
          <a:xfrm>
            <a:off x="11802902" y="1924342"/>
            <a:ext cx="6064816" cy="8362658"/>
          </a:xfrm>
          <a:custGeom>
            <a:rect b="b" l="l" r="r" t="t"/>
            <a:pathLst>
              <a:path extrusionOk="0" h="8362658" w="6064816">
                <a:moveTo>
                  <a:pt x="0" y="0"/>
                </a:moveTo>
                <a:lnTo>
                  <a:pt x="6064816" y="0"/>
                </a:lnTo>
                <a:lnTo>
                  <a:pt x="6064816" y="8362658"/>
                </a:lnTo>
                <a:lnTo>
                  <a:pt x="0" y="8362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559" r="0" t="-8388"/>
            </a:stretch>
          </a:blipFill>
          <a:ln>
            <a:noFill/>
          </a:ln>
        </p:spPr>
      </p:sp>
      <p:sp>
        <p:nvSpPr>
          <p:cNvPr id="219" name="Google Shape;219;p7"/>
          <p:cNvSpPr/>
          <p:nvPr/>
        </p:nvSpPr>
        <p:spPr>
          <a:xfrm>
            <a:off x="-198783" y="1687644"/>
            <a:ext cx="18288000" cy="8772045"/>
          </a:xfrm>
          <a:custGeom>
            <a:rect b="b" l="l" r="r" t="t"/>
            <a:pathLst>
              <a:path extrusionOk="0" h="8772045" w="18288000">
                <a:moveTo>
                  <a:pt x="0" y="0"/>
                </a:moveTo>
                <a:lnTo>
                  <a:pt x="18288000" y="0"/>
                </a:lnTo>
                <a:lnTo>
                  <a:pt x="18288000" y="8772045"/>
                </a:lnTo>
                <a:lnTo>
                  <a:pt x="0" y="8772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4000"/>
            </a:blip>
            <a:stretch>
              <a:fillRect b="-20713" l="0" r="0" t="-18015"/>
            </a:stretch>
          </a:blipFill>
          <a:ln>
            <a:noFill/>
          </a:ln>
        </p:spPr>
      </p:sp>
      <p:sp>
        <p:nvSpPr>
          <p:cNvPr id="220" name="Google Shape;220;p7"/>
          <p:cNvSpPr txBox="1"/>
          <p:nvPr/>
        </p:nvSpPr>
        <p:spPr>
          <a:xfrm>
            <a:off x="1476145" y="646244"/>
            <a:ext cx="9521503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What are Transformers?</a:t>
            </a:r>
            <a:endParaRPr/>
          </a:p>
        </p:txBody>
      </p:sp>
      <p:sp>
        <p:nvSpPr>
          <p:cNvPr id="221" name="Google Shape;221;p7"/>
          <p:cNvSpPr txBox="1"/>
          <p:nvPr/>
        </p:nvSpPr>
        <p:spPr>
          <a:xfrm>
            <a:off x="1284725" y="3177540"/>
            <a:ext cx="9904343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 were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developed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solve sequence transduction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neural machine translation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tasks. </a:t>
            </a:r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1284725" y="5503913"/>
            <a:ext cx="9904343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transform an input sequence to an output sequence. This is why they are called “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Transformers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28" name="Google Shape;228;p8"/>
          <p:cNvSpPr/>
          <p:nvPr/>
        </p:nvSpPr>
        <p:spPr>
          <a:xfrm>
            <a:off x="9914283" y="3412661"/>
            <a:ext cx="8016259" cy="5405965"/>
          </a:xfrm>
          <a:custGeom>
            <a:rect b="b" l="l" r="r" t="t"/>
            <a:pathLst>
              <a:path extrusionOk="0" h="5405965" w="8016259">
                <a:moveTo>
                  <a:pt x="0" y="0"/>
                </a:moveTo>
                <a:lnTo>
                  <a:pt x="8016259" y="0"/>
                </a:lnTo>
                <a:lnTo>
                  <a:pt x="8016259" y="5405965"/>
                </a:lnTo>
                <a:lnTo>
                  <a:pt x="0" y="5405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8"/>
          <p:cNvSpPr/>
          <p:nvPr/>
        </p:nvSpPr>
        <p:spPr>
          <a:xfrm>
            <a:off x="0" y="1867134"/>
            <a:ext cx="9623212" cy="8419866"/>
          </a:xfrm>
          <a:custGeom>
            <a:rect b="b" l="l" r="r" t="t"/>
            <a:pathLst>
              <a:path extrusionOk="0" h="8419866" w="9623212">
                <a:moveTo>
                  <a:pt x="0" y="0"/>
                </a:moveTo>
                <a:lnTo>
                  <a:pt x="9623212" y="0"/>
                </a:lnTo>
                <a:lnTo>
                  <a:pt x="9623212" y="8419866"/>
                </a:lnTo>
                <a:lnTo>
                  <a:pt x="0" y="8419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4000"/>
            </a:blip>
            <a:stretch>
              <a:fillRect b="0" l="0" r="-31240" t="0"/>
            </a:stretch>
          </a:blipFill>
          <a:ln>
            <a:noFill/>
          </a:ln>
        </p:spPr>
      </p:sp>
      <p:sp>
        <p:nvSpPr>
          <p:cNvPr id="230" name="Google Shape;230;p8"/>
          <p:cNvSpPr txBox="1"/>
          <p:nvPr/>
        </p:nvSpPr>
        <p:spPr>
          <a:xfrm>
            <a:off x="1476145" y="825719"/>
            <a:ext cx="15126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Transformer Architecture</a:t>
            </a:r>
            <a:endParaRPr/>
          </a:p>
        </p:txBody>
      </p:sp>
      <p:sp>
        <p:nvSpPr>
          <p:cNvPr id="231" name="Google Shape;231;p8"/>
          <p:cNvSpPr txBox="1"/>
          <p:nvPr/>
        </p:nvSpPr>
        <p:spPr>
          <a:xfrm>
            <a:off x="880714" y="3491095"/>
            <a:ext cx="8529161" cy="2290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5440" lvl="1" marL="690882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32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takes in our input and outputs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a </a:t>
            </a:r>
            <a:r>
              <a:rPr b="0" i="0" lang="en-US" sz="32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matrix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2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that input. For 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instance, the English sentence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“Time is Money”</a:t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1476145" y="2078348"/>
            <a:ext cx="8629558" cy="781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 and Decoder</a:t>
            </a:r>
            <a:endParaRPr/>
          </a:p>
        </p:txBody>
      </p:sp>
      <p:sp>
        <p:nvSpPr>
          <p:cNvPr id="233" name="Google Shape;233;p8"/>
          <p:cNvSpPr txBox="1"/>
          <p:nvPr/>
        </p:nvSpPr>
        <p:spPr>
          <a:xfrm>
            <a:off x="880714" y="5843905"/>
            <a:ext cx="8482365" cy="3414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4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5440" lvl="1" marL="690882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32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takes in that encoded representation and iteratively generates an output. In our example, the translated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sentence “Le temps, c'est de l'argent.”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sp>
        <p:nvSpPr>
          <p:cNvPr id="239" name="Google Shape;239;p9"/>
          <p:cNvSpPr/>
          <p:nvPr/>
        </p:nvSpPr>
        <p:spPr>
          <a:xfrm>
            <a:off x="-232168" y="32318"/>
            <a:ext cx="18672568" cy="10287000"/>
          </a:xfrm>
          <a:custGeom>
            <a:rect b="b" l="l" r="r" t="t"/>
            <a:pathLst>
              <a:path extrusionOk="0" h="10287000" w="18672568">
                <a:moveTo>
                  <a:pt x="0" y="0"/>
                </a:moveTo>
                <a:lnTo>
                  <a:pt x="18672568" y="0"/>
                </a:lnTo>
                <a:lnTo>
                  <a:pt x="186725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39" l="0" r="0" t="-238"/>
            </a:stretch>
          </a:blipFill>
          <a:ln>
            <a:noFill/>
          </a:ln>
        </p:spPr>
      </p:sp>
      <p:sp>
        <p:nvSpPr>
          <p:cNvPr id="240" name="Google Shape;240;p9"/>
          <p:cNvSpPr/>
          <p:nvPr/>
        </p:nvSpPr>
        <p:spPr>
          <a:xfrm>
            <a:off x="9434851" y="1915676"/>
            <a:ext cx="8602192" cy="9602078"/>
          </a:xfrm>
          <a:custGeom>
            <a:rect b="b" l="l" r="r" t="t"/>
            <a:pathLst>
              <a:path extrusionOk="0" h="9602078" w="8602192">
                <a:moveTo>
                  <a:pt x="0" y="0"/>
                </a:moveTo>
                <a:lnTo>
                  <a:pt x="8602192" y="0"/>
                </a:lnTo>
                <a:lnTo>
                  <a:pt x="8602192" y="9602078"/>
                </a:lnTo>
                <a:lnTo>
                  <a:pt x="0" y="9602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13269"/>
            </a:stretch>
          </a:blipFill>
          <a:ln>
            <a:noFill/>
          </a:ln>
        </p:spPr>
      </p:sp>
      <p:sp>
        <p:nvSpPr>
          <p:cNvPr id="241" name="Google Shape;241;p9"/>
          <p:cNvSpPr txBox="1"/>
          <p:nvPr/>
        </p:nvSpPr>
        <p:spPr>
          <a:xfrm>
            <a:off x="4033079" y="4313189"/>
            <a:ext cx="3645363" cy="136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9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